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9AD9C6C-3999-4DFC-A919-D98DB8A1495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F4359B-BE1B-4320-BF77-E887D8BFAAA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613F52-3047-46E4-AEF9-3482752BC00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BD6D59-5B85-4730-94A7-C3C9F12DBB1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67FE4F-E457-4255-A618-BC14945DF98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A4579F-432C-4898-9ECE-0D5141FA940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5A22A2C-C238-44FA-A9AA-70FB23EDD2F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808547F-08E9-4CC8-A438-872A7453C1D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D8992CA-AB1C-4A42-9B6A-C8451917791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A1C4C9-9931-4FA1-804E-D5416ABA46B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D95FDD-CABD-46C3-8635-FE417000A69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0240D-7005-4260-B62F-2BC8434F9DF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7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18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97.xml"/><Relationship Id="rId7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17" name="Text 0"/>
          <p:cNvSpPr/>
          <p:nvPr/>
        </p:nvSpPr>
        <p:spPr>
          <a:xfrm>
            <a:off x="793800" y="15094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A Fascinante Evolução da Computação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18" name="Text 1"/>
          <p:cNvSpPr/>
          <p:nvPr/>
        </p:nvSpPr>
        <p:spPr>
          <a:xfrm>
            <a:off x="793800" y="32670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Text 2"/>
          <p:cNvSpPr/>
          <p:nvPr/>
        </p:nvSpPr>
        <p:spPr>
          <a:xfrm>
            <a:off x="793800" y="388512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Text 3"/>
          <p:cNvSpPr/>
          <p:nvPr/>
        </p:nvSpPr>
        <p:spPr>
          <a:xfrm>
            <a:off x="793800" y="45032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Autores: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1" name="Text 4"/>
          <p:cNvSpPr/>
          <p:nvPr/>
        </p:nvSpPr>
        <p:spPr>
          <a:xfrm>
            <a:off x="793800" y="512136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Raphael Lins - RGM: 27797660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2" name="Text 5"/>
          <p:cNvSpPr/>
          <p:nvPr/>
        </p:nvSpPr>
        <p:spPr>
          <a:xfrm>
            <a:off x="793800" y="573912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João Pedro - RGM: 28167333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3" name="Text 6"/>
          <p:cNvSpPr/>
          <p:nvPr/>
        </p:nvSpPr>
        <p:spPr>
          <a:xfrm>
            <a:off x="793800" y="63572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João Gabriel - RGM: 28017188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 0"/>
          <p:cNvSpPr/>
          <p:nvPr/>
        </p:nvSpPr>
        <p:spPr>
          <a:xfrm>
            <a:off x="4479840" y="131076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Solução</a:t>
            </a:r>
            <a:endParaRPr b="0" lang="en-US" sz="4450" spc="-1" strike="noStrike">
              <a:latin typeface="Arial"/>
            </a:endParaRPr>
          </a:p>
        </p:txBody>
      </p:sp>
      <p:pic>
        <p:nvPicPr>
          <p:cNvPr id="484" name="Image 0" descr="preencoded.png"/>
          <p:cNvPicPr/>
          <p:nvPr/>
        </p:nvPicPr>
        <p:blipFill>
          <a:blip r:embed="rId1"/>
          <a:stretch/>
        </p:blipFill>
        <p:spPr>
          <a:xfrm>
            <a:off x="793800" y="2473200"/>
            <a:ext cx="3005280" cy="1857240"/>
          </a:xfrm>
          <a:prstGeom prst="rect">
            <a:avLst/>
          </a:prstGeom>
          <a:ln w="0">
            <a:noFill/>
          </a:ln>
        </p:spPr>
      </p:pic>
      <p:sp>
        <p:nvSpPr>
          <p:cNvPr id="485" name="Text 1"/>
          <p:cNvSpPr/>
          <p:nvPr/>
        </p:nvSpPr>
        <p:spPr>
          <a:xfrm>
            <a:off x="793800" y="46141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Busca de Endereços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6" name="Text 2"/>
          <p:cNvSpPr/>
          <p:nvPr/>
        </p:nvSpPr>
        <p:spPr>
          <a:xfrm>
            <a:off x="793800" y="5104440"/>
            <a:ext cx="30052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Utiliza o Google Maps para localizar endereços e calcular rotas.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87" name="Image 1" descr="preencoded.png"/>
          <p:cNvPicPr/>
          <p:nvPr/>
        </p:nvPicPr>
        <p:blipFill>
          <a:blip r:embed="rId2"/>
          <a:stretch/>
        </p:blipFill>
        <p:spPr>
          <a:xfrm>
            <a:off x="4139280" y="2473200"/>
            <a:ext cx="3005280" cy="1857240"/>
          </a:xfrm>
          <a:prstGeom prst="rect">
            <a:avLst/>
          </a:prstGeom>
          <a:ln w="0">
            <a:noFill/>
          </a:ln>
        </p:spPr>
      </p:pic>
      <p:sp>
        <p:nvSpPr>
          <p:cNvPr id="488" name="Text 3"/>
          <p:cNvSpPr/>
          <p:nvPr/>
        </p:nvSpPr>
        <p:spPr>
          <a:xfrm>
            <a:off x="4139280" y="46141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Otimização de Rotas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9" name="Text 4"/>
          <p:cNvSpPr/>
          <p:nvPr/>
        </p:nvSpPr>
        <p:spPr>
          <a:xfrm>
            <a:off x="4139280" y="5104440"/>
            <a:ext cx="300528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Implementa o problema do caixeiro viajante (TSP) para encontrar a rota mais eficiente entre múltiplos destinos.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90" name="Image 2" descr="preencoded.png"/>
          <p:cNvPicPr/>
          <p:nvPr/>
        </p:nvPicPr>
        <p:blipFill>
          <a:blip r:embed="rId3"/>
          <a:stretch/>
        </p:blipFill>
        <p:spPr>
          <a:xfrm>
            <a:off x="7485120" y="2473200"/>
            <a:ext cx="3005280" cy="1857240"/>
          </a:xfrm>
          <a:prstGeom prst="rect">
            <a:avLst/>
          </a:prstGeom>
          <a:ln w="0">
            <a:noFill/>
          </a:ln>
        </p:spPr>
      </p:pic>
      <p:sp>
        <p:nvSpPr>
          <p:cNvPr id="491" name="Text 5"/>
          <p:cNvSpPr/>
          <p:nvPr/>
        </p:nvSpPr>
        <p:spPr>
          <a:xfrm>
            <a:off x="7485120" y="4614120"/>
            <a:ext cx="30052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Análise de Distâncias e Tempos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2" name="Text 6"/>
          <p:cNvSpPr/>
          <p:nvPr/>
        </p:nvSpPr>
        <p:spPr>
          <a:xfrm>
            <a:off x="7485120" y="5458680"/>
            <a:ext cx="30052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Calcula as distâncias e tempos entre pares de endereços.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93" name="Image 3" descr="preencoded.png"/>
          <p:cNvPicPr/>
          <p:nvPr/>
        </p:nvPicPr>
        <p:blipFill>
          <a:blip r:embed="rId4"/>
          <a:stretch/>
        </p:blipFill>
        <p:spPr>
          <a:xfrm>
            <a:off x="10830960" y="2473200"/>
            <a:ext cx="3005280" cy="1857240"/>
          </a:xfrm>
          <a:prstGeom prst="rect">
            <a:avLst/>
          </a:prstGeom>
          <a:ln w="0">
            <a:noFill/>
          </a:ln>
        </p:spPr>
      </p:pic>
      <p:sp>
        <p:nvSpPr>
          <p:cNvPr id="494" name="Text 7"/>
          <p:cNvSpPr/>
          <p:nvPr/>
        </p:nvSpPr>
        <p:spPr>
          <a:xfrm>
            <a:off x="10830960" y="4614120"/>
            <a:ext cx="30052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Visualização no Google Maps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5" name="Text 8"/>
          <p:cNvSpPr/>
          <p:nvPr/>
        </p:nvSpPr>
        <p:spPr>
          <a:xfrm>
            <a:off x="10830960" y="5458680"/>
            <a:ext cx="30052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Mostra a rota otimizada diretamente no Google Maps.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497" name="Text 0"/>
          <p:cNvSpPr/>
          <p:nvPr/>
        </p:nvSpPr>
        <p:spPr>
          <a:xfrm>
            <a:off x="6566400" y="759240"/>
            <a:ext cx="515484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Tecnologias Utilizadas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98" name="Image 1" descr="preencoded.png"/>
          <p:cNvPicPr/>
          <p:nvPr/>
        </p:nvPicPr>
        <p:blipFill>
          <a:blip r:embed="rId2"/>
          <a:stretch/>
        </p:blipFill>
        <p:spPr>
          <a:xfrm>
            <a:off x="6465960" y="1703520"/>
            <a:ext cx="510120" cy="510120"/>
          </a:xfrm>
          <a:prstGeom prst="rect">
            <a:avLst/>
          </a:prstGeom>
          <a:ln w="0">
            <a:noFill/>
          </a:ln>
        </p:spPr>
      </p:pic>
      <p:sp>
        <p:nvSpPr>
          <p:cNvPr id="499" name="Text 1"/>
          <p:cNvSpPr/>
          <p:nvPr/>
        </p:nvSpPr>
        <p:spPr>
          <a:xfrm>
            <a:off x="5445360" y="2417760"/>
            <a:ext cx="255132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Selenium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0" name="Text 2"/>
          <p:cNvSpPr/>
          <p:nvPr/>
        </p:nvSpPr>
        <p:spPr>
          <a:xfrm>
            <a:off x="4451400" y="2859120"/>
            <a:ext cx="4539240" cy="9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cfd0d8"/>
                </a:solidFill>
                <a:latin typeface="Roboto"/>
                <a:ea typeface="Roboto"/>
              </a:rPr>
              <a:t>Automatiza a coleta de dados de tráfego em tempo real e a identificação de rotas alternativas via Google Maps.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01" name="Image 2" descr="preencoded.png"/>
          <p:cNvPicPr/>
          <p:nvPr/>
        </p:nvPicPr>
        <p:blipFill>
          <a:blip r:embed="rId3"/>
          <a:stretch/>
        </p:blipFill>
        <p:spPr>
          <a:xfrm>
            <a:off x="11311560" y="1703520"/>
            <a:ext cx="510120" cy="510120"/>
          </a:xfrm>
          <a:prstGeom prst="rect">
            <a:avLst/>
          </a:prstGeom>
          <a:ln w="0">
            <a:noFill/>
          </a:ln>
        </p:spPr>
      </p:pic>
      <p:sp>
        <p:nvSpPr>
          <p:cNvPr id="502" name="Text 3"/>
          <p:cNvSpPr/>
          <p:nvPr/>
        </p:nvSpPr>
        <p:spPr>
          <a:xfrm>
            <a:off x="10290960" y="2417760"/>
            <a:ext cx="255132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Pulp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3" name="Text 4"/>
          <p:cNvSpPr/>
          <p:nvPr/>
        </p:nvSpPr>
        <p:spPr>
          <a:xfrm>
            <a:off x="9297000" y="2859120"/>
            <a:ext cx="4539240" cy="9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cfd0d8"/>
                </a:solidFill>
                <a:latin typeface="Roboto"/>
                <a:ea typeface="Roboto"/>
              </a:rPr>
              <a:t>Modela restrições de capacidade e horários de entrega para encontrar a rota mais eficiente com otimização linear.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04" name="Image 3" descr="preencoded.png"/>
          <p:cNvPicPr/>
          <p:nvPr/>
        </p:nvPicPr>
        <p:blipFill>
          <a:blip r:embed="rId4"/>
          <a:stretch/>
        </p:blipFill>
        <p:spPr>
          <a:xfrm>
            <a:off x="6465960" y="4451400"/>
            <a:ext cx="510120" cy="510120"/>
          </a:xfrm>
          <a:prstGeom prst="rect">
            <a:avLst/>
          </a:prstGeom>
          <a:ln w="0">
            <a:noFill/>
          </a:ln>
        </p:spPr>
      </p:pic>
      <p:sp>
        <p:nvSpPr>
          <p:cNvPr id="505" name="Text 5"/>
          <p:cNvSpPr/>
          <p:nvPr/>
        </p:nvSpPr>
        <p:spPr>
          <a:xfrm>
            <a:off x="5445360" y="5166000"/>
            <a:ext cx="255132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Python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6" name="Text 6"/>
          <p:cNvSpPr/>
          <p:nvPr/>
        </p:nvSpPr>
        <p:spPr>
          <a:xfrm>
            <a:off x="4451400" y="5607000"/>
            <a:ext cx="4539240" cy="9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cfd0d8"/>
                </a:solidFill>
                <a:latin typeface="Roboto"/>
                <a:ea typeface="Roboto"/>
              </a:rPr>
              <a:t>Linguagem de programação principal. Implementa a lógica de otimização e integra as tecnologias, coordenando o sistema.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07" name="Image 4" descr="preencoded.png"/>
          <p:cNvPicPr/>
          <p:nvPr/>
        </p:nvPicPr>
        <p:blipFill>
          <a:blip r:embed="rId5"/>
          <a:stretch/>
        </p:blipFill>
        <p:spPr>
          <a:xfrm>
            <a:off x="11311560" y="4451400"/>
            <a:ext cx="510120" cy="510120"/>
          </a:xfrm>
          <a:prstGeom prst="rect">
            <a:avLst/>
          </a:prstGeom>
          <a:ln w="0">
            <a:noFill/>
          </a:ln>
        </p:spPr>
      </p:pic>
      <p:sp>
        <p:nvSpPr>
          <p:cNvPr id="508" name="Text 7"/>
          <p:cNvSpPr/>
          <p:nvPr/>
        </p:nvSpPr>
        <p:spPr>
          <a:xfrm>
            <a:off x="10290960" y="5166000"/>
            <a:ext cx="255132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WebDriver Manager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9" name="Text 8"/>
          <p:cNvSpPr/>
          <p:nvPr/>
        </p:nvSpPr>
        <p:spPr>
          <a:xfrm>
            <a:off x="9297000" y="5607000"/>
            <a:ext cx="4539240" cy="9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cfd0d8"/>
                </a:solidFill>
                <a:latin typeface="Roboto"/>
                <a:ea typeface="Roboto"/>
              </a:rPr>
              <a:t>Gerencia os drivers necessários para os diferentes navegadores, facilitando a automação com Selenium.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0" name="Text 9"/>
          <p:cNvSpPr/>
          <p:nvPr/>
        </p:nvSpPr>
        <p:spPr>
          <a:xfrm>
            <a:off x="4451400" y="6816960"/>
            <a:ext cx="9384840" cy="6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cfd0d8"/>
                </a:solidFill>
                <a:latin typeface="Roboto"/>
                <a:ea typeface="Roboto"/>
              </a:rPr>
              <a:t>Estas tecnologias combinadas garantem a otimização eficiente das rotas, resultando em entregas mais rápidas e econômicas.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25" name="Text 0"/>
          <p:cNvSpPr/>
          <p:nvPr/>
        </p:nvSpPr>
        <p:spPr>
          <a:xfrm>
            <a:off x="6280200" y="22194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Década de 1940: Válvulas Eletrônicas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26" name="Shape 1"/>
          <p:cNvSpPr/>
          <p:nvPr/>
        </p:nvSpPr>
        <p:spPr>
          <a:xfrm>
            <a:off x="6535440" y="3977280"/>
            <a:ext cx="30240" cy="203256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Shape 2"/>
          <p:cNvSpPr/>
          <p:nvPr/>
        </p:nvSpPr>
        <p:spPr>
          <a:xfrm>
            <a:off x="6760080" y="447228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Shape 3"/>
          <p:cNvSpPr/>
          <p:nvPr/>
        </p:nvSpPr>
        <p:spPr>
          <a:xfrm>
            <a:off x="6280200" y="42325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9" name="Image 1" descr="preencoded.png"/>
          <p:cNvPicPr/>
          <p:nvPr/>
        </p:nvPicPr>
        <p:blipFill>
          <a:blip r:embed="rId2"/>
          <a:stretch/>
        </p:blipFill>
        <p:spPr>
          <a:xfrm>
            <a:off x="6365160" y="4275000"/>
            <a:ext cx="339840" cy="424800"/>
          </a:xfrm>
          <a:prstGeom prst="rect">
            <a:avLst/>
          </a:prstGeom>
          <a:ln w="0">
            <a:noFill/>
          </a:ln>
        </p:spPr>
      </p:pic>
      <p:sp>
        <p:nvSpPr>
          <p:cNvPr id="430" name="Text 4"/>
          <p:cNvSpPr/>
          <p:nvPr/>
        </p:nvSpPr>
        <p:spPr>
          <a:xfrm>
            <a:off x="7669440" y="4204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ENIAC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1" name="Text 5"/>
          <p:cNvSpPr/>
          <p:nvPr/>
        </p:nvSpPr>
        <p:spPr>
          <a:xfrm>
            <a:off x="7669440" y="4694400"/>
            <a:ext cx="61668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Os primeiros computadores usavam válvulas. Eram grandes e consumiam muita energia. A capacidade e confiabilidade eram limitadas.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433" name="Text 0"/>
          <p:cNvSpPr/>
          <p:nvPr/>
        </p:nvSpPr>
        <p:spPr>
          <a:xfrm>
            <a:off x="793800" y="3946320"/>
            <a:ext cx="75319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Década de 1950: Transistores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34" name="Shape 1"/>
          <p:cNvSpPr/>
          <p:nvPr/>
        </p:nvSpPr>
        <p:spPr>
          <a:xfrm>
            <a:off x="793800" y="7118640"/>
            <a:ext cx="13042440" cy="3024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Shape 2"/>
          <p:cNvSpPr/>
          <p:nvPr/>
        </p:nvSpPr>
        <p:spPr>
          <a:xfrm>
            <a:off x="7300080" y="6438240"/>
            <a:ext cx="30240" cy="68004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Shape 3"/>
          <p:cNvSpPr/>
          <p:nvPr/>
        </p:nvSpPr>
        <p:spPr>
          <a:xfrm>
            <a:off x="7059960" y="68634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Image 1" descr="preencoded.png"/>
          <p:cNvPicPr/>
          <p:nvPr/>
        </p:nvPicPr>
        <p:blipFill>
          <a:blip r:embed="rId2"/>
          <a:stretch/>
        </p:blipFill>
        <p:spPr>
          <a:xfrm>
            <a:off x="7145280" y="6905880"/>
            <a:ext cx="339840" cy="424800"/>
          </a:xfrm>
          <a:prstGeom prst="rect">
            <a:avLst/>
          </a:prstGeom>
          <a:ln w="0">
            <a:noFill/>
          </a:ln>
        </p:spPr>
      </p:pic>
      <p:sp>
        <p:nvSpPr>
          <p:cNvPr id="438" name="Text 4"/>
          <p:cNvSpPr/>
          <p:nvPr/>
        </p:nvSpPr>
        <p:spPr>
          <a:xfrm>
            <a:off x="5897520" y="49950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Menores e Eficientes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9" name="Text 5"/>
          <p:cNvSpPr/>
          <p:nvPr/>
        </p:nvSpPr>
        <p:spPr>
          <a:xfrm>
            <a:off x="1020600" y="5485680"/>
            <a:ext cx="12588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Transistores marcaram um ponto de virada. Eram menores, confiáveis e consumiam menos energia. Permitiram computadores menores e mais eficientes.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41" name="Text 0"/>
          <p:cNvSpPr/>
          <p:nvPr/>
        </p:nvSpPr>
        <p:spPr>
          <a:xfrm>
            <a:off x="6280200" y="22194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Década de 1960: Circuitos Integrados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42" name="Shape 1"/>
          <p:cNvSpPr/>
          <p:nvPr/>
        </p:nvSpPr>
        <p:spPr>
          <a:xfrm>
            <a:off x="6535440" y="3977280"/>
            <a:ext cx="30240" cy="203256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Shape 2"/>
          <p:cNvSpPr/>
          <p:nvPr/>
        </p:nvSpPr>
        <p:spPr>
          <a:xfrm>
            <a:off x="6760080" y="447228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Shape 3"/>
          <p:cNvSpPr/>
          <p:nvPr/>
        </p:nvSpPr>
        <p:spPr>
          <a:xfrm>
            <a:off x="6280200" y="42325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5" name="Image 1" descr="preencoded.png"/>
          <p:cNvPicPr/>
          <p:nvPr/>
        </p:nvPicPr>
        <p:blipFill>
          <a:blip r:embed="rId2"/>
          <a:stretch/>
        </p:blipFill>
        <p:spPr>
          <a:xfrm>
            <a:off x="6365160" y="4275000"/>
            <a:ext cx="339840" cy="424800"/>
          </a:xfrm>
          <a:prstGeom prst="rect">
            <a:avLst/>
          </a:prstGeom>
          <a:ln w="0">
            <a:noFill/>
          </a:ln>
        </p:spPr>
      </p:pic>
      <p:sp>
        <p:nvSpPr>
          <p:cNvPr id="446" name="Text 4"/>
          <p:cNvSpPr/>
          <p:nvPr/>
        </p:nvSpPr>
        <p:spPr>
          <a:xfrm>
            <a:off x="7669440" y="4204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Chips Revolucionários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7" name="Text 5"/>
          <p:cNvSpPr/>
          <p:nvPr/>
        </p:nvSpPr>
        <p:spPr>
          <a:xfrm>
            <a:off x="7669440" y="4694400"/>
            <a:ext cx="61668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Circuitos integrados revolucionaram a eletrônica. Integraram múltiplos transistores em um único componente. Computadores menores, rápidos e baratos.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49" name="Text 0"/>
          <p:cNvSpPr/>
          <p:nvPr/>
        </p:nvSpPr>
        <p:spPr>
          <a:xfrm>
            <a:off x="793800" y="22194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Década de 1970: Microprocessadores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50" name="Shape 1"/>
          <p:cNvSpPr/>
          <p:nvPr/>
        </p:nvSpPr>
        <p:spPr>
          <a:xfrm>
            <a:off x="1049040" y="3977280"/>
            <a:ext cx="30240" cy="203256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Shape 2"/>
          <p:cNvSpPr/>
          <p:nvPr/>
        </p:nvSpPr>
        <p:spPr>
          <a:xfrm>
            <a:off x="1273680" y="447228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Shape 3"/>
          <p:cNvSpPr/>
          <p:nvPr/>
        </p:nvSpPr>
        <p:spPr>
          <a:xfrm>
            <a:off x="793800" y="42325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3" name="Image 1" descr="preencoded.png"/>
          <p:cNvPicPr/>
          <p:nvPr/>
        </p:nvPicPr>
        <p:blipFill>
          <a:blip r:embed="rId2"/>
          <a:stretch/>
        </p:blipFill>
        <p:spPr>
          <a:xfrm>
            <a:off x="878760" y="4275000"/>
            <a:ext cx="339840" cy="424800"/>
          </a:xfrm>
          <a:prstGeom prst="rect">
            <a:avLst/>
          </a:prstGeom>
          <a:ln w="0">
            <a:noFill/>
          </a:ln>
        </p:spPr>
      </p:pic>
      <p:sp>
        <p:nvSpPr>
          <p:cNvPr id="454" name="Text 4"/>
          <p:cNvSpPr/>
          <p:nvPr/>
        </p:nvSpPr>
        <p:spPr>
          <a:xfrm>
            <a:off x="2183040" y="4204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Acessibilidade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5" name="Text 5"/>
          <p:cNvSpPr/>
          <p:nvPr/>
        </p:nvSpPr>
        <p:spPr>
          <a:xfrm>
            <a:off x="2183040" y="4694400"/>
            <a:ext cx="61668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Microprocessador impulsionou a miniaturização. Tornou os computadores mais acessíveis. Levou à criação dos primeiros computadores pessoais.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57" name="Text 0"/>
          <p:cNvSpPr/>
          <p:nvPr/>
        </p:nvSpPr>
        <p:spPr>
          <a:xfrm>
            <a:off x="793800" y="22194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Década de 2010: IA e Aprendizado de Máquina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58" name="Shape 1"/>
          <p:cNvSpPr/>
          <p:nvPr/>
        </p:nvSpPr>
        <p:spPr>
          <a:xfrm>
            <a:off x="1049040" y="3977280"/>
            <a:ext cx="30240" cy="203256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Shape 2"/>
          <p:cNvSpPr/>
          <p:nvPr/>
        </p:nvSpPr>
        <p:spPr>
          <a:xfrm>
            <a:off x="1273680" y="4472280"/>
            <a:ext cx="680040" cy="3024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Shape 3"/>
          <p:cNvSpPr/>
          <p:nvPr/>
        </p:nvSpPr>
        <p:spPr>
          <a:xfrm>
            <a:off x="793800" y="42325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1" name="Image 1" descr="preencoded.png"/>
          <p:cNvPicPr/>
          <p:nvPr/>
        </p:nvPicPr>
        <p:blipFill>
          <a:blip r:embed="rId2"/>
          <a:stretch/>
        </p:blipFill>
        <p:spPr>
          <a:xfrm>
            <a:off x="878760" y="4275000"/>
            <a:ext cx="339840" cy="424800"/>
          </a:xfrm>
          <a:prstGeom prst="rect">
            <a:avLst/>
          </a:prstGeom>
          <a:ln w="0">
            <a:noFill/>
          </a:ln>
        </p:spPr>
      </p:pic>
      <p:sp>
        <p:nvSpPr>
          <p:cNvPr id="462" name="Text 4"/>
          <p:cNvSpPr/>
          <p:nvPr/>
        </p:nvSpPr>
        <p:spPr>
          <a:xfrm>
            <a:off x="2183040" y="4204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A Nova Fronteira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3" name="Text 5"/>
          <p:cNvSpPr/>
          <p:nvPr/>
        </p:nvSpPr>
        <p:spPr>
          <a:xfrm>
            <a:off x="2183040" y="4694400"/>
            <a:ext cx="61668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IA e ML representam a fronteira atual. Computadores aprendem com dados e tomam decisões. Transformam diversos setores.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 10"/>
          <p:cNvSpPr/>
          <p:nvPr/>
        </p:nvSpPr>
        <p:spPr>
          <a:xfrm>
            <a:off x="793800" y="22194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Problema do caixeiro viajante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65" name="Text 11"/>
          <p:cNvSpPr/>
          <p:nvPr/>
        </p:nvSpPr>
        <p:spPr>
          <a:xfrm>
            <a:off x="822600" y="43434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O que é ?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6" name="Text 12"/>
          <p:cNvSpPr/>
          <p:nvPr/>
        </p:nvSpPr>
        <p:spPr>
          <a:xfrm>
            <a:off x="691200" y="5029200"/>
            <a:ext cx="61668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É um problema clássico da computação e otimização combinatória. Ele busca encontrar o menor caminho possível para um caixeiro viajante que precisa visitar um conjunto de cidades exatamente uma vez e retornar ao ponto de partida.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9372600" y="0"/>
            <a:ext cx="5294160" cy="822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 13"/>
          <p:cNvSpPr/>
          <p:nvPr/>
        </p:nvSpPr>
        <p:spPr>
          <a:xfrm>
            <a:off x="444960" y="8020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Problema do caixeiro viajante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469" name="Text 14"/>
          <p:cNvSpPr/>
          <p:nvPr/>
        </p:nvSpPr>
        <p:spPr>
          <a:xfrm>
            <a:off x="457200" y="25146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Desafio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0" name="Text 15"/>
          <p:cNvSpPr/>
          <p:nvPr/>
        </p:nvSpPr>
        <p:spPr>
          <a:xfrm>
            <a:off x="457200" y="3200400"/>
            <a:ext cx="61668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O número de possíveis rotas cresce exponencialmente com a quantidade de cidades.</a:t>
            </a:r>
            <a:endParaRPr b="0" lang="en-US" sz="1750" spc="-1" strike="noStrike">
              <a:latin typeface="Arial"/>
            </a:endParaRPr>
          </a:p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endParaRPr b="0" lang="en-US" sz="1750" spc="-1" strike="noStrike">
              <a:latin typeface="Arial"/>
            </a:endParaRPr>
          </a:p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É um problema NP-difícil, ou seja, não há um algoritmo eficiente conhecido para resolvê-lo em tempo polinomial para grandes instâncias.</a:t>
            </a:r>
            <a:endParaRPr b="0" lang="en-US" sz="1750" spc="-1" strike="noStrike">
              <a:latin typeface="Arial"/>
            </a:endParaRPr>
          </a:p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endParaRPr b="0" lang="en-US" sz="1750" spc="-1" strike="noStrike">
              <a:latin typeface="Arial"/>
            </a:endParaRPr>
          </a:p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Aplicações práticas incluem logística, roteamento de veículos, planejamento de circuitos eletrônicos e bioinformática.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8001000" y="0"/>
            <a:ext cx="6629400" cy="8229600"/>
          </a:xfrm>
          <a:prstGeom prst="rect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8458200" y="1828800"/>
            <a:ext cx="6095520" cy="44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 0"/>
          <p:cNvSpPr/>
          <p:nvPr/>
        </p:nvSpPr>
        <p:spPr>
          <a:xfrm>
            <a:off x="793800" y="1492200"/>
            <a:ext cx="90507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             </a:t>
            </a:r>
            <a:r>
              <a:rPr b="0" lang="en-US" sz="4450" spc="-1" strike="noStrike">
                <a:solidFill>
                  <a:srgbClr val="ffffff"/>
                </a:solidFill>
                <a:latin typeface="Roboto Medium"/>
                <a:ea typeface="Roboto Medium"/>
              </a:rPr>
              <a:t>Otimização de Rotas</a:t>
            </a:r>
            <a:endParaRPr b="0" lang="en-US" sz="4450" spc="-1" strike="noStrike">
              <a:latin typeface="Arial"/>
            </a:endParaRPr>
          </a:p>
        </p:txBody>
      </p:sp>
      <p:pic>
        <p:nvPicPr>
          <p:cNvPr id="474" name="Image 0" descr="preencoded.png"/>
          <p:cNvPicPr/>
          <p:nvPr/>
        </p:nvPicPr>
        <p:blipFill>
          <a:blip r:embed="rId1"/>
          <a:stretch/>
        </p:blipFill>
        <p:spPr>
          <a:xfrm>
            <a:off x="793800" y="2654640"/>
            <a:ext cx="1133640" cy="1360440"/>
          </a:xfrm>
          <a:prstGeom prst="rect">
            <a:avLst/>
          </a:prstGeom>
          <a:ln w="0">
            <a:noFill/>
          </a:ln>
        </p:spPr>
      </p:pic>
      <p:sp>
        <p:nvSpPr>
          <p:cNvPr id="475" name="Text 1"/>
          <p:cNvSpPr/>
          <p:nvPr/>
        </p:nvSpPr>
        <p:spPr>
          <a:xfrm>
            <a:off x="2268000" y="2881440"/>
            <a:ext cx="34758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Ineficiência Operacional </a:t>
            </a:r>
            <a:r>
              <a:rPr b="0" lang="en-US" sz="22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🚚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6" name="Text 2"/>
          <p:cNvSpPr/>
          <p:nvPr/>
        </p:nvSpPr>
        <p:spPr>
          <a:xfrm>
            <a:off x="2268000" y="3371760"/>
            <a:ext cx="11568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Rotas não otimizadas geram custos elevados. Maior consumo de combustível e tempo.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77" name="Image 1" descr="preencoded.png"/>
          <p:cNvPicPr/>
          <p:nvPr/>
        </p:nvPicPr>
        <p:blipFill>
          <a:blip r:embed="rId2"/>
          <a:stretch/>
        </p:blipFill>
        <p:spPr>
          <a:xfrm>
            <a:off x="793800" y="4015440"/>
            <a:ext cx="1133640" cy="1360440"/>
          </a:xfrm>
          <a:prstGeom prst="rect">
            <a:avLst/>
          </a:prstGeom>
          <a:ln w="0">
            <a:noFill/>
          </a:ln>
        </p:spPr>
      </p:pic>
      <p:sp>
        <p:nvSpPr>
          <p:cNvPr id="478" name="Text 3"/>
          <p:cNvSpPr/>
          <p:nvPr/>
        </p:nvSpPr>
        <p:spPr>
          <a:xfrm>
            <a:off x="2268000" y="4242240"/>
            <a:ext cx="3259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Atrasos e Insatisfação </a:t>
            </a:r>
            <a:r>
              <a:rPr b="0" lang="en-US" sz="22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😠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9" name="Text 4"/>
          <p:cNvSpPr/>
          <p:nvPr/>
        </p:nvSpPr>
        <p:spPr>
          <a:xfrm>
            <a:off x="2268000" y="4732560"/>
            <a:ext cx="11568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Entregas atrasadas impactam a satisfação. Clientes insatisfeitos prejudicam a reputação.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80" name="Image 2" descr="preencoded.png"/>
          <p:cNvPicPr/>
          <p:nvPr/>
        </p:nvPicPr>
        <p:blipFill>
          <a:blip r:embed="rId3"/>
          <a:stretch/>
        </p:blipFill>
        <p:spPr>
          <a:xfrm>
            <a:off x="793800" y="5376240"/>
            <a:ext cx="1133640" cy="1360440"/>
          </a:xfrm>
          <a:prstGeom prst="rect">
            <a:avLst/>
          </a:prstGeom>
          <a:ln w="0">
            <a:noFill/>
          </a:ln>
        </p:spPr>
      </p:pic>
      <p:sp>
        <p:nvSpPr>
          <p:cNvPr id="481" name="Text 5"/>
          <p:cNvSpPr/>
          <p:nvPr/>
        </p:nvSpPr>
        <p:spPr>
          <a:xfrm>
            <a:off x="2268000" y="5603040"/>
            <a:ext cx="34693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fd0d8"/>
                </a:solidFill>
                <a:latin typeface="Roboto Medium"/>
                <a:ea typeface="Roboto Medium"/>
              </a:rPr>
              <a:t>Complexidade Logística </a:t>
            </a:r>
            <a:r>
              <a:rPr b="0" lang="en-US" sz="22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🗺️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2" name="Text 6"/>
          <p:cNvSpPr/>
          <p:nvPr/>
        </p:nvSpPr>
        <p:spPr>
          <a:xfrm>
            <a:off x="2268000" y="6093720"/>
            <a:ext cx="11568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fd0d8"/>
                </a:solidFill>
                <a:latin typeface="Roboto"/>
                <a:ea typeface="Roboto"/>
              </a:rPr>
              <a:t>Gerenciar rotas manualmente é complexo. Escala com ineficiência crescente.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2025-03-29T16:57:30Z</dcterms:created>
  <dc:creator>PptxGenJS</dc:creator>
  <dc:description/>
  <dc:language>en-US</dc:language>
  <cp:lastModifiedBy/>
  <dcterms:modified xsi:type="dcterms:W3CDTF">2025-04-03T17:30:08Z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